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65" r:id="rId11"/>
    <p:sldId id="276" r:id="rId12"/>
    <p:sldId id="267" r:id="rId13"/>
    <p:sldId id="278" r:id="rId14"/>
    <p:sldId id="279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ACC7-A4CC-4D52-91F3-EB847AD03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3192A-5691-4637-9EA0-9013221F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085BA-23AD-4545-99B4-0C32ADF3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8826-2948-42EB-8255-6DB7DDCADB32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B1C6-1F54-4C1F-BCEB-6DDFD3D28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66DD4-0235-4D15-9163-E80D7BDE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D107-3D7E-443C-9086-41F6522CB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BFF6-A9F7-43AD-ABE7-655CB1827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96201-742A-4B3E-87E4-E3971382D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727D8-1C6D-4B03-89A5-BD69B9179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8826-2948-42EB-8255-6DB7DDCADB32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12668-A299-47D0-831F-9145DDC2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30DD0-26A5-4C37-86EB-754041C2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D107-3D7E-443C-9086-41F6522CB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2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37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64A10-FF70-4069-B261-2815582A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CA81D-A251-447A-A741-2C1312FE0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6433B-57F7-4B39-9CFC-F5D5F5D73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8826-2948-42EB-8255-6DB7DDCADB32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8FBE0-56E4-4605-9AD6-05F1B1D00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90425-3FC3-480A-839C-A85B7798D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BD107-3D7E-443C-9086-41F6522CB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3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EEDC-4C27-49BC-A65E-7F0EA7093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9255"/>
            <a:ext cx="9144000" cy="1410707"/>
          </a:xfrm>
        </p:spPr>
        <p:txBody>
          <a:bodyPr/>
          <a:lstStyle/>
          <a:p>
            <a:r>
              <a:rPr lang="en-GB" dirty="0"/>
              <a:t>4. Nonstationary Processes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75E6E7-9E90-41AA-B2CD-FF6C2F119FDC}"/>
              </a:ext>
            </a:extLst>
          </p:cNvPr>
          <p:cNvSpPr txBox="1"/>
          <p:nvPr/>
        </p:nvSpPr>
        <p:spPr>
          <a:xfrm>
            <a:off x="1524000" y="742278"/>
            <a:ext cx="2116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ECFI 2019-20 </a:t>
            </a:r>
          </a:p>
          <a:p>
            <a:r>
              <a:rPr lang="en-GB" dirty="0"/>
              <a:t>Class 25 March 2020</a:t>
            </a:r>
          </a:p>
        </p:txBody>
      </p:sp>
    </p:spTree>
    <p:extLst>
      <p:ext uri="{BB962C8B-B14F-4D97-AF65-F5344CB8AC3E}">
        <p14:creationId xmlns:p14="http://schemas.microsoft.com/office/powerpoint/2010/main" val="219529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andom Walk Chart">
            <a:extLst>
              <a:ext uri="{FF2B5EF4-FFF2-40B4-BE49-F238E27FC236}">
                <a16:creationId xmlns:a16="http://schemas.microsoft.com/office/drawing/2014/main" id="{7A2C1A20-3A3E-459B-8DFF-7713A60D5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700" y="24384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C644996-A87D-4A26-9955-F1C4BDAF0C1A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68960" y="345440"/>
                <a:ext cx="10607040" cy="1127760"/>
              </a:xfrm>
            </p:spPr>
            <p:txBody>
              <a:bodyPr/>
              <a:lstStyle/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Simplest ARIMA: ARIMA(0,0,0): WN</a:t>
                </a:r>
              </a:p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Simplest ARIMA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≠0</m:t>
                    </m:r>
                    <m: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:</m:t>
                    </m:r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ARIMA(0,1,0): RW</a:t>
                </a:r>
              </a:p>
              <a:p>
                <a:pPr algn="l"/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FC644996-A87D-4A26-9955-F1C4BDAF0C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68960" y="345440"/>
                <a:ext cx="10607040" cy="1127760"/>
              </a:xfrm>
              <a:blipFill>
                <a:blip r:embed="rId3"/>
                <a:stretch>
                  <a:fillRect l="-862" t="-75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2">
                <a:extLst>
                  <a:ext uri="{FF2B5EF4-FFF2-40B4-BE49-F238E27FC236}">
                    <a16:creationId xmlns:a16="http://schemas.microsoft.com/office/drawing/2014/main" id="{4E4021BA-F96E-40EA-B37B-D0C8A20F7D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8960" y="1838960"/>
                <a:ext cx="10607040" cy="44297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Random Walk: ARIMA(0,1,0):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/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Nonstationary: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i="1" dirty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b="0" i="1" dirty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𝑖</m:t>
                        </m:r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=1</m:t>
                        </m:r>
                      </m:sub>
                      <m:sup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GB" b="0" i="1" dirty="0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dirty="0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dirty="0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n-GB" b="0" i="1" dirty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</m:t>
                    </m:r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so we see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Var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[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]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Light" panose="020F0302020204030204" pitchFamily="34" charset="0"/>
                      </a:rPr>
                      <m:t>→∞</m:t>
                    </m:r>
                  </m:oMath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/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No mean: it wanders around</a:t>
                </a:r>
              </a:p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ACF: not defined, but sample ACF decreases very slowly, all levels close to one </a:t>
                </a:r>
              </a:p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( Recall: a RW is an “AR(1)”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𝜙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Light" panose="020F0302020204030204" pitchFamily="34" charset="0"/>
                      </a:rPr>
                      <m:t>→1</m:t>
                    </m:r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).</a:t>
                </a:r>
              </a:p>
              <a:p>
                <a:pPr algn="l"/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If there is a drift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(“non deterministic trend”): 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/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No mean: diverges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i="1" dirty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i="1" dirty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𝑡</m:t>
                    </m:r>
                    <m:sSub>
                      <m:sSub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𝜃</m:t>
                        </m:r>
                      </m:e>
                      <m:sub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b="0" i="1" dirty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𝑖</m:t>
                        </m:r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=1</m:t>
                        </m:r>
                      </m:sub>
                      <m:sup>
                        <m:r>
                          <a:rPr lang="en-GB" i="1" dirty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GB" i="1" dirty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i="1" dirty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i="1" dirty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/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/>
                <a:r>
                  <a:rPr lang="en-GB" dirty="0">
                    <a:solidFill>
                      <a:schemeClr val="accent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SUGGESTION: Practice some examples with Excel and ITSM or EViews</a:t>
                </a:r>
              </a:p>
            </p:txBody>
          </p:sp>
        </mc:Choice>
        <mc:Fallback>
          <p:sp>
            <p:nvSpPr>
              <p:cNvPr id="4" name="Subtitle 2">
                <a:extLst>
                  <a:ext uri="{FF2B5EF4-FFF2-40B4-BE49-F238E27FC236}">
                    <a16:creationId xmlns:a16="http://schemas.microsoft.com/office/drawing/2014/main" id="{4E4021BA-F96E-40EA-B37B-D0C8A20F7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0" y="1838960"/>
                <a:ext cx="10607040" cy="4429760"/>
              </a:xfrm>
              <a:prstGeom prst="rect">
                <a:avLst/>
              </a:prstGeom>
              <a:blipFill>
                <a:blip r:embed="rId4"/>
                <a:stretch>
                  <a:fillRect l="-575" t="-2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>
            <a:extLst>
              <a:ext uri="{FF2B5EF4-FFF2-40B4-BE49-F238E27FC236}">
                <a16:creationId xmlns:a16="http://schemas.microsoft.com/office/drawing/2014/main" id="{7E797B75-A6DD-4BFF-B288-1108050D4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837" y="243840"/>
            <a:ext cx="35433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54D9D3-4909-4AAE-B62C-58C03C664B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0800" y="2468562"/>
            <a:ext cx="2514600" cy="1971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1B8859-BEAB-4BBA-8980-6441243C29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28100" y="4636135"/>
            <a:ext cx="2495550" cy="1876425"/>
          </a:xfrm>
          <a:prstGeom prst="rect">
            <a:avLst/>
          </a:prstGeom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6E562DF-BC23-46BD-85DC-D1F05A5A2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932" y="4373562"/>
            <a:ext cx="36290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02FA07-108B-4592-A9DA-ADFA0F0F6C6E}"/>
              </a:ext>
            </a:extLst>
          </p:cNvPr>
          <p:cNvSpPr txBox="1"/>
          <p:nvPr/>
        </p:nvSpPr>
        <p:spPr>
          <a:xfrm>
            <a:off x="4991746" y="3853785"/>
            <a:ext cx="2626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differences are WN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163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0AB00027-7B40-4DEF-A011-D5BF0E2B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8601"/>
            <a:ext cx="50901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pt-PT" altLang="en-US" sz="2000" dirty="0">
              <a:latin typeface="Arial" panose="020B0604020202020204" pitchFamily="34" charset="0"/>
            </a:endParaRPr>
          </a:p>
          <a:p>
            <a:r>
              <a:rPr lang="pt-PT" altLang="en-US" sz="2000" dirty="0" err="1">
                <a:latin typeface="Arial" panose="020B0604020202020204" pitchFamily="34" charset="0"/>
              </a:rPr>
              <a:t>Gaussian</a:t>
            </a:r>
            <a:r>
              <a:rPr lang="pt-PT" altLang="en-US" sz="2000" dirty="0">
                <a:latin typeface="Arial" panose="020B0604020202020204" pitchFamily="34" charset="0"/>
              </a:rPr>
              <a:t> RW in </a:t>
            </a:r>
            <a:r>
              <a:rPr lang="pt-PT" altLang="en-US" sz="2000" dirty="0" err="1">
                <a:latin typeface="Arial" panose="020B0604020202020204" pitchFamily="34" charset="0"/>
              </a:rPr>
              <a:t>continuous</a:t>
            </a:r>
            <a:r>
              <a:rPr lang="pt-PT" altLang="en-US" sz="2000" dirty="0">
                <a:latin typeface="Arial" panose="020B0604020202020204" pitchFamily="34" charset="0"/>
              </a:rPr>
              <a:t> time</a:t>
            </a:r>
          </a:p>
          <a:p>
            <a:r>
              <a:rPr lang="pt-PT" altLang="en-US" sz="2000" dirty="0">
                <a:latin typeface="Arial" panose="020B0604020202020204" pitchFamily="34" charset="0"/>
              </a:rPr>
              <a:t> </a:t>
            </a:r>
          </a:p>
          <a:p>
            <a:r>
              <a:rPr lang="pt-PT" altLang="en-US" sz="2000" i="1" dirty="0" err="1">
                <a:latin typeface="Arial" panose="020B0604020202020204" pitchFamily="34" charset="0"/>
              </a:rPr>
              <a:t>Brownian</a:t>
            </a:r>
            <a:r>
              <a:rPr lang="pt-PT" altLang="en-US" sz="2000" i="1" dirty="0">
                <a:latin typeface="Arial" panose="020B0604020202020204" pitchFamily="34" charset="0"/>
              </a:rPr>
              <a:t> </a:t>
            </a:r>
            <a:r>
              <a:rPr lang="pt-PT" altLang="en-US" sz="2000" i="1" dirty="0" err="1">
                <a:latin typeface="Arial" panose="020B0604020202020204" pitchFamily="34" charset="0"/>
              </a:rPr>
              <a:t>motion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pic>
        <p:nvPicPr>
          <p:cNvPr id="25603" name="Picture 3" descr="einstein-1905-dpa">
            <a:extLst>
              <a:ext uri="{FF2B5EF4-FFF2-40B4-BE49-F238E27FC236}">
                <a16:creationId xmlns:a16="http://schemas.microsoft.com/office/drawing/2014/main" id="{BA88FF54-8AC0-4EB1-A309-4577A7A70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732" y="152400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Brownian motion">
            <a:extLst>
              <a:ext uri="{FF2B5EF4-FFF2-40B4-BE49-F238E27FC236}">
                <a16:creationId xmlns:a16="http://schemas.microsoft.com/office/drawing/2014/main" id="{11C52748-AD04-4E08-B7F8-D2D32D12F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897" y="4071938"/>
            <a:ext cx="25527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pbrownmica">
            <a:extLst>
              <a:ext uri="{FF2B5EF4-FFF2-40B4-BE49-F238E27FC236}">
                <a16:creationId xmlns:a16="http://schemas.microsoft.com/office/drawing/2014/main" id="{AB9537F8-7C6E-4392-9028-2D8CFBFCA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76" y="4176713"/>
            <a:ext cx="16986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Text Box 6">
            <a:extLst>
              <a:ext uri="{FF2B5EF4-FFF2-40B4-BE49-F238E27FC236}">
                <a16:creationId xmlns:a16="http://schemas.microsoft.com/office/drawing/2014/main" id="{811C5C12-F8C1-4904-A547-4E9C88894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1" y="6148388"/>
            <a:ext cx="429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en-US" sz="1400" dirty="0">
                <a:latin typeface="Arial" panose="020B0604020202020204" pitchFamily="34" charset="0"/>
              </a:rPr>
              <a:t>Robert Brown (1773-1858)                                 1827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pic>
        <p:nvPicPr>
          <p:cNvPr id="25607" name="Picture 7" descr="portrait">
            <a:extLst>
              <a:ext uri="{FF2B5EF4-FFF2-40B4-BE49-F238E27FC236}">
                <a16:creationId xmlns:a16="http://schemas.microsoft.com/office/drawing/2014/main" id="{9C543367-81F1-483E-9CAD-8D1904B52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" y="3200400"/>
            <a:ext cx="2389188" cy="284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8" name="Text Box 8">
            <a:extLst>
              <a:ext uri="{FF2B5EF4-FFF2-40B4-BE49-F238E27FC236}">
                <a16:creationId xmlns:a16="http://schemas.microsoft.com/office/drawing/2014/main" id="{493B47C7-C4C4-418B-8AF7-0F2AC9558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7169" y="3338514"/>
            <a:ext cx="2341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en-US" sz="1400" dirty="0">
                <a:latin typeface="Arial" panose="020B0604020202020204" pitchFamily="34" charset="0"/>
              </a:rPr>
              <a:t>Albert Einstein </a:t>
            </a:r>
            <a:r>
              <a:rPr lang="en-US" altLang="en-US" sz="1400" dirty="0">
                <a:latin typeface="Arial" panose="020B0604020202020204" pitchFamily="34" charset="0"/>
              </a:rPr>
              <a:t>(1879-1955)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C9935BCB-2147-4022-9184-9E9E519DE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317" y="3276601"/>
            <a:ext cx="247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PT" altLang="en-US" sz="1400" dirty="0">
                <a:latin typeface="Arial" panose="020B0604020202020204" pitchFamily="34" charset="0"/>
              </a:rPr>
              <a:t>Louis </a:t>
            </a:r>
            <a:r>
              <a:rPr lang="pt-PT" altLang="en-US" sz="1400" dirty="0" err="1">
                <a:latin typeface="Arial" panose="020B0604020202020204" pitchFamily="34" charset="0"/>
              </a:rPr>
              <a:t>Bachelier</a:t>
            </a:r>
            <a:r>
              <a:rPr lang="pt-PT" altLang="en-US" sz="1400" dirty="0">
                <a:latin typeface="Arial" panose="020B0604020202020204" pitchFamily="34" charset="0"/>
              </a:rPr>
              <a:t> (1870-1946)</a:t>
            </a:r>
            <a:r>
              <a:rPr lang="pt-PT" altLang="en-US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5610" name="Picture 10" descr="Bachelier">
            <a:extLst>
              <a:ext uri="{FF2B5EF4-FFF2-40B4-BE49-F238E27FC236}">
                <a16:creationId xmlns:a16="http://schemas.microsoft.com/office/drawing/2014/main" id="{B4F404DD-3A87-4D64-8456-7D3736269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487" y="152400"/>
            <a:ext cx="205898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water, holding, sitting, white&#10;&#10;Description automatically generated">
            <a:extLst>
              <a:ext uri="{FF2B5EF4-FFF2-40B4-BE49-F238E27FC236}">
                <a16:creationId xmlns:a16="http://schemas.microsoft.com/office/drawing/2014/main" id="{A57B3E24-29E7-4B73-90F9-402AC4E439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327" y="4176714"/>
            <a:ext cx="2635405" cy="1971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8" grpId="0"/>
      <p:bldP spid="256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ta for Stock Trading Technical Analysis">
            <a:extLst>
              <a:ext uri="{FF2B5EF4-FFF2-40B4-BE49-F238E27FC236}">
                <a16:creationId xmlns:a16="http://schemas.microsoft.com/office/drawing/2014/main" id="{D1A98F1F-557A-449E-AA26-E7E4CDBBE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" y="315913"/>
            <a:ext cx="7620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random walk financail market prices book">
            <a:extLst>
              <a:ext uri="{FF2B5EF4-FFF2-40B4-BE49-F238E27FC236}">
                <a16:creationId xmlns:a16="http://schemas.microsoft.com/office/drawing/2014/main" id="{5A2473CA-FA91-4675-911C-767332C2E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054225"/>
            <a:ext cx="27432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DC4927-871B-4ADF-AA64-E382D09E21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" y="558800"/>
            <a:ext cx="3333750" cy="1495425"/>
          </a:xfrm>
          <a:prstGeom prst="rect">
            <a:avLst/>
          </a:prstGeo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259D893C-E89A-45C6-86B6-3C5CBB132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330" y="338138"/>
            <a:ext cx="2095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not so random walk book">
            <a:extLst>
              <a:ext uri="{FF2B5EF4-FFF2-40B4-BE49-F238E27FC236}">
                <a16:creationId xmlns:a16="http://schemas.microsoft.com/office/drawing/2014/main" id="{0A322E54-93C0-4031-9B27-91FB8D682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008" y="2054225"/>
            <a:ext cx="3019272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58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644996-A87D-4A26-9955-F1C4BDAF0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960" y="345440"/>
            <a:ext cx="7368409" cy="640080"/>
          </a:xfrm>
        </p:spPr>
        <p:txBody>
          <a:bodyPr/>
          <a:lstStyle/>
          <a:p>
            <a:pPr algn="l"/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A particularly interesting ARIMA: ARIMA(0,1,1) or IMA(1,1)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2">
                <a:extLst>
                  <a:ext uri="{FF2B5EF4-FFF2-40B4-BE49-F238E27FC236}">
                    <a16:creationId xmlns:a16="http://schemas.microsoft.com/office/drawing/2014/main" id="{4E4021BA-F96E-40EA-B37B-D0C8A20F7D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4480" y="985520"/>
                <a:ext cx="6441439" cy="55270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b="0" dirty="0"/>
                  <a:t>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 with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&lt;1 </m:t>
                    </m:r>
                  </m:oMath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Or</a:t>
                </a: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2200" dirty="0">
                    <a:cs typeface="Calibri Light" panose="020F030202020403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(1−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𝐵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)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(1−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𝜃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𝐵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)</m:t>
                        </m:r>
                      </m:den>
                    </m:f>
                    <m:sSub>
                      <m:sSubPr>
                        <m:ctrlP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2200" i="1" dirty="0">
                    <a:latin typeface="Cambria Math" panose="02040503050406030204" pitchFamily="18" charset="0"/>
                    <a:cs typeface="Calibri Light" panose="020F0302020204030204" pitchFamily="34" charset="0"/>
                  </a:rPr>
                  <a:t> </a:t>
                </a: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2200" dirty="0">
                    <a:cs typeface="Calibri Light" panose="020F0302020204030204" pitchFamily="34" charset="0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(1−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𝐵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)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(1</m:t>
                        </m:r>
                        <m:r>
                          <m:rPr>
                            <m:aln/>
                          </m:rP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−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𝜃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𝐵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)</m:t>
                        </m:r>
                      </m:den>
                    </m:f>
                    <m:r>
                      <m:rPr>
                        <m:aln/>
                      </m:rP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ctrlP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1−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𝐵</m:t>
                        </m:r>
                      </m:e>
                    </m:d>
                    <m:d>
                      <m:dPr>
                        <m:ctrlP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1+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𝜃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𝐵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pPr>
                          <m:e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pPr>
                          <m:e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pPr>
                          <m:e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pPr>
                          <m:e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+…</m:t>
                        </m:r>
                      </m:e>
                    </m:d>
                  </m:oMath>
                </a14:m>
                <a:endParaRPr lang="en-GB" sz="2200" b="0" i="1" dirty="0">
                  <a:latin typeface="Cambria Math" panose="02040503050406030204" pitchFamily="18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2200" b="0" dirty="0">
                    <a:cs typeface="Calibri Light" panose="020F030202020403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     </m:t>
                    </m:r>
                    <m:r>
                      <m:rPr>
                        <m:aln/>
                      </m:rP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1−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𝛼</m:t>
                    </m:r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𝐵</m:t>
                    </m:r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𝛼</m:t>
                    </m:r>
                    <m:d>
                      <m:dPr>
                        <m:ctrlP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1−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𝛼</m:t>
                        </m:r>
                      </m:e>
                    </m:d>
                    <m:sSup>
                      <m:sSupPr>
                        <m:ctrlP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𝐵</m:t>
                        </m:r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</m:t>
                    </m:r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𝛼</m:t>
                    </m:r>
                    <m:sSup>
                      <m:sSupPr>
                        <m:ctrlP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dPr>
                          <m:e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1−</m:t>
                            </m:r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𝐵</m:t>
                        </m:r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3</m:t>
                        </m:r>
                      </m:sup>
                    </m:sSup>
                    <m:r>
                      <a:rPr lang="en-GB" sz="22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−…</m:t>
                    </m:r>
                  </m:oMath>
                </a14:m>
                <a:endParaRPr lang="en-GB" sz="22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(with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𝛼</m:t>
                    </m:r>
                    <m:r>
                      <a:rPr lang="en-GB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=1−</m:t>
                    </m:r>
                    <m:r>
                      <a:rPr lang="en-GB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𝜃</m:t>
                    </m:r>
                  </m:oMath>
                </a14:m>
                <a:r>
                  <a:rPr lang="en-GB" b="0" dirty="0">
                    <a:solidFill>
                      <a:schemeClr val="accent6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)</a:t>
                </a: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𝑡</m:t>
                          </m:r>
                        </m:sub>
                      </m:sSub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  <a:cs typeface="Calibri Light" panose="020F030202020403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𝑗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  <m:t>1−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𝑗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−1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𝑡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>
          <p:sp>
            <p:nvSpPr>
              <p:cNvPr id="4" name="Subtitle 2">
                <a:extLst>
                  <a:ext uri="{FF2B5EF4-FFF2-40B4-BE49-F238E27FC236}">
                    <a16:creationId xmlns:a16="http://schemas.microsoft.com/office/drawing/2014/main" id="{4E4021BA-F96E-40EA-B37B-D0C8A20F7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" y="985520"/>
                <a:ext cx="6441439" cy="5527040"/>
              </a:xfrm>
              <a:prstGeom prst="rect">
                <a:avLst/>
              </a:prstGeom>
              <a:blipFill>
                <a:blip r:embed="rId2"/>
                <a:stretch>
                  <a:fillRect l="-1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ubtitle 2">
                <a:extLst>
                  <a:ext uri="{FF2B5EF4-FFF2-40B4-BE49-F238E27FC236}">
                    <a16:creationId xmlns:a16="http://schemas.microsoft.com/office/drawing/2014/main" id="{29C9D659-F7D7-4B9C-A1F4-B5137B17040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93280" y="985520"/>
                <a:ext cx="4876800" cy="58724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+1|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cs typeface="Calibri Light" panose="020F030202020403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  <m:t>1−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Calibri Light" panose="020F0302020204030204" pitchFamily="34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𝑗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−1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𝑡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b="0" dirty="0">
                    <a:cs typeface="Calibri Light" panose="020F0302020204030204" pitchFamily="34" charset="0"/>
                  </a:rPr>
                  <a:t>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            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𝛼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𝛼</m:t>
                        </m:r>
                      </m:e>
                    </m:d>
                    <m:nary>
                      <m:naryPr>
                        <m:chr m:val="∑"/>
                        <m:limLoc m:val="subSup"/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𝑖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=1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1−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𝛼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𝑖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−1</m:t>
                            </m:r>
                          </m:sup>
                        </m:sSup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𝑡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</a:t>
                </a: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b="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𝛼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𝛼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b="0" dirty="0">
                    <a:cs typeface="Calibri Light" panose="020F03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|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(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|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)</m:t>
                    </m:r>
                  </m:oMath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b="0" dirty="0">
                    <a:cs typeface="Calibri Light" panose="020F03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last</m:t>
                    </m:r>
                    <m: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forecast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error</m:t>
                    </m:r>
                    <m: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correction</m:t>
                    </m:r>
                  </m:oMath>
                </a14:m>
                <a:endParaRPr lang="en-GB" dirty="0">
                  <a:solidFill>
                    <a:schemeClr val="accent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Aft>
                    <a:spcPts val="600"/>
                  </a:spcAft>
                </a:pPr>
                <a:endParaRPr lang="en-GB" dirty="0">
                  <a:solidFill>
                    <a:schemeClr val="accent6">
                      <a:lumMod val="7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Aft>
                    <a:spcPts val="600"/>
                  </a:spcAft>
                </a:pPr>
                <a:endParaRPr lang="en-GB" dirty="0">
                  <a:solidFill>
                    <a:schemeClr val="accent6">
                      <a:lumMod val="7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algn="l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This is known as Exponential Smoothing (or Weighting) Moving Average (EWMA). It’s a  very successful forecasting technique </a:t>
                </a:r>
              </a:p>
            </p:txBody>
          </p:sp>
        </mc:Choice>
        <mc:Fallback xmlns="">
          <p:sp>
            <p:nvSpPr>
              <p:cNvPr id="11" name="Subtitle 2">
                <a:extLst>
                  <a:ext uri="{FF2B5EF4-FFF2-40B4-BE49-F238E27FC236}">
                    <a16:creationId xmlns:a16="http://schemas.microsoft.com/office/drawing/2014/main" id="{29C9D659-F7D7-4B9C-A1F4-B5137B170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280" y="985520"/>
                <a:ext cx="4876800" cy="5872480"/>
              </a:xfrm>
              <a:prstGeom prst="rect">
                <a:avLst/>
              </a:prstGeom>
              <a:blipFill>
                <a:blip r:embed="rId3"/>
                <a:stretch>
                  <a:fillRect l="-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804385-1ECE-464B-9DE9-925C49FAE3D6}"/>
                  </a:ext>
                </a:extLst>
              </p:cNvPr>
              <p:cNvSpPr txBox="1"/>
              <p:nvPr/>
            </p:nvSpPr>
            <p:spPr>
              <a:xfrm>
                <a:off x="7982722" y="800854"/>
                <a:ext cx="3116109" cy="5290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70C0"/>
                    </a:solidFill>
                    <a:latin typeface="+mj-lt"/>
                  </a:rPr>
                  <a:t>One-step ahead forecast made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0070C0"/>
                        </a:solidFill>
                        <a:latin typeface="+mj-lt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0070C0"/>
                    </a:solidFill>
                    <a:latin typeface="+mj-lt"/>
                  </a:rPr>
                  <a:t> </a:t>
                </a:r>
              </a:p>
              <a:p>
                <a:pPr algn="ctr"/>
                <a:r>
                  <a:rPr lang="en-GB" sz="1400" dirty="0">
                    <a:solidFill>
                      <a:srgbClr val="0070C0"/>
                    </a:solidFill>
                    <a:latin typeface="+mj-lt"/>
                  </a:rPr>
                  <a:t>Wei’s notation: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sz="1400" b="0" i="1" smtClean="0">
                            <a:solidFill>
                              <a:srgbClr val="0070C0"/>
                            </a:solidFill>
                            <a:latin typeface="+mj-lt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sz="1400" b="0" i="1" smtClean="0">
                                <a:solidFill>
                                  <a:srgbClr val="0070C0"/>
                                </a:solidFill>
                                <a:latin typeface="+mj-lt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solidFill>
                                  <a:srgbClr val="0070C0"/>
                                </a:solidFill>
                                <a:latin typeface="+mj-lt"/>
                              </a:rPr>
                              <m:t>𝑍</m:t>
                            </m:r>
                          </m:e>
                          <m:sub>
                            <m:r>
                              <a:rPr lang="en-GB" sz="1400" b="0" i="1" smtClean="0">
                                <a:solidFill>
                                  <a:srgbClr val="0070C0"/>
                                </a:solidFill>
                                <a:latin typeface="+mj-lt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GB" sz="1400" b="0" i="1" dirty="0" smtClean="0">
                        <a:solidFill>
                          <a:srgbClr val="0070C0"/>
                        </a:solidFill>
                        <a:latin typeface="+mj-lt"/>
                      </a:rPr>
                      <m:t>(1)</m:t>
                    </m:r>
                  </m:oMath>
                </a14:m>
                <a:r>
                  <a:rPr lang="en-GB" sz="1400" dirty="0">
                    <a:solidFill>
                      <a:srgbClr val="0070C0"/>
                    </a:solidFill>
                    <a:latin typeface="+mj-lt"/>
                  </a:rPr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804385-1ECE-464B-9DE9-925C49FAE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722" y="800854"/>
                <a:ext cx="3116109" cy="529056"/>
              </a:xfrm>
              <a:prstGeom prst="rect">
                <a:avLst/>
              </a:prstGeom>
              <a:blipFill>
                <a:blip r:embed="rId4"/>
                <a:stretch>
                  <a:fillRect t="-1149" b="-12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B9D1F85C-00F9-459F-AF05-4FA84CFE3E16}"/>
              </a:ext>
            </a:extLst>
          </p:cNvPr>
          <p:cNvSpPr/>
          <p:nvPr/>
        </p:nvSpPr>
        <p:spPr>
          <a:xfrm rot="16353912">
            <a:off x="7154059" y="1401534"/>
            <a:ext cx="1626401" cy="831838"/>
          </a:xfrm>
          <a:prstGeom prst="arc">
            <a:avLst>
              <a:gd name="adj1" fmla="val 16200000"/>
              <a:gd name="adj2" fmla="val 214274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8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309-C0CF-4D6E-8529-69FCF6BE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65035" cy="490281"/>
          </a:xfrm>
        </p:spPr>
        <p:txBody>
          <a:bodyPr>
            <a:normAutofit/>
          </a:bodyPr>
          <a:lstStyle/>
          <a:p>
            <a:r>
              <a:rPr lang="en-GB" sz="2000" b="1" dirty="0"/>
              <a:t>4.3. </a:t>
            </a:r>
            <a:r>
              <a:rPr lang="en-GB" sz="2000" b="1" dirty="0" err="1"/>
              <a:t>Nonstationarity</a:t>
            </a:r>
            <a:r>
              <a:rPr lang="en-GB" sz="2000" b="1" dirty="0"/>
              <a:t> in the variance (or variability)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49371"/>
                <a:ext cx="10134600" cy="2645176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lnSpc>
                    <a:spcPct val="130000"/>
                  </a:lnSpc>
                  <a:spcBef>
                    <a:spcPts val="600"/>
                  </a:spcBef>
                  <a:buNone/>
                </a:pPr>
                <a:r>
                  <a:rPr lang="en-GB" dirty="0">
                    <a:latin typeface="+mj-lt"/>
                  </a:rPr>
                  <a:t>When “local variance” or variability is proportional to the levels we can use </a:t>
                </a:r>
                <a:r>
                  <a:rPr lang="en-GB" b="1" dirty="0">
                    <a:latin typeface="+mj-lt"/>
                  </a:rPr>
                  <a:t>Box-Cox transformation</a:t>
                </a:r>
                <a:r>
                  <a:rPr lang="en-GB" dirty="0">
                    <a:latin typeface="+mj-lt"/>
                  </a:rPr>
                  <a:t>:</a:t>
                </a:r>
                <a:endParaRPr lang="en-GB" b="0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sup>
                          </m:sSub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(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=−1)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GB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(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(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b="0" dirty="0">
                  <a:solidFill>
                    <a:schemeClr val="tx1"/>
                  </a:solidFill>
                  <a:latin typeface="+mj-lt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600"/>
                  </a:spcBef>
                  <a:buNone/>
                </a:pPr>
                <a:r>
                  <a:rPr lang="en-GB" dirty="0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Note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− </m:t>
                                </m:r>
                                <m: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.   </a:t>
                </a:r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Prove it!</a:t>
                </a:r>
              </a:p>
              <a:p>
                <a:pPr marL="0" indent="0">
                  <a:lnSpc>
                    <a:spcPct val="130000"/>
                  </a:lnSpc>
                  <a:spcBef>
                    <a:spcPts val="600"/>
                  </a:spcBef>
                  <a:buNone/>
                </a:pPr>
                <a:r>
                  <a:rPr lang="en-GB" dirty="0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Note also that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</m:t>
                    </m:r>
                    <m:func>
                      <m:func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𝑡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Light" panose="020F0302020204030204" pitchFamily="34" charset="0"/>
                      </a:rPr>
                      <m:t>≈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Light" panose="020F0302020204030204" pitchFamily="34" charset="0"/>
                      </a:rPr>
                      <m:t>(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Light" panose="020F0302020204030204" pitchFamily="34" charset="0"/>
                      </a:rPr>
                      <m:t>−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Light" panose="020F0302020204030204" pitchFamily="34" charset="0"/>
                      </a:rPr>
                      <m:t>)/</m:t>
                    </m:r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 Light" panose="020F0302020204030204" pitchFamily="34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are </a:t>
                </a:r>
                <a:r>
                  <a:rPr lang="en-GB" i="1" dirty="0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returns,</a:t>
                </a:r>
                <a:r>
                  <a:rPr lang="en-GB" dirty="0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or </a:t>
                </a:r>
                <a:r>
                  <a:rPr lang="en-GB" i="1" dirty="0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relative growth rates.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49371"/>
                <a:ext cx="10134600" cy="2645176"/>
              </a:xfrm>
              <a:blipFill>
                <a:blip r:embed="rId2"/>
                <a:stretch>
                  <a:fillRect l="-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1E59C9F-F773-4342-B549-52E43E377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45" y="3971636"/>
            <a:ext cx="3640975" cy="26451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6E8B8E-B5D0-4661-82D6-48F6FCE7C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3618" y="3971636"/>
            <a:ext cx="3640975" cy="26451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96795C-469C-4C28-9F2A-B55F594AB7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8692" y="3971636"/>
            <a:ext cx="3640975" cy="26451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78E106-ADD1-41A8-B8D7-54A066CB35A6}"/>
              </a:ext>
            </a:extLst>
          </p:cNvPr>
          <p:cNvSpPr txBox="1"/>
          <p:nvPr/>
        </p:nvSpPr>
        <p:spPr>
          <a:xfrm>
            <a:off x="422333" y="4114800"/>
            <a:ext cx="1674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Airline passengers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BECA0D-7FA9-470D-840E-12C7F6F5397F}"/>
              </a:ext>
            </a:extLst>
          </p:cNvPr>
          <p:cNvSpPr txBox="1"/>
          <p:nvPr/>
        </p:nvSpPr>
        <p:spPr>
          <a:xfrm>
            <a:off x="4377433" y="4141837"/>
            <a:ext cx="2011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Log Airline passengers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071832-E99A-4570-ACA6-75EA9B387B26}"/>
              </a:ext>
            </a:extLst>
          </p:cNvPr>
          <p:cNvSpPr txBox="1"/>
          <p:nvPr/>
        </p:nvSpPr>
        <p:spPr>
          <a:xfrm>
            <a:off x="8354207" y="4114800"/>
            <a:ext cx="2970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Differenced log Airline passengers</a:t>
            </a:r>
          </a:p>
        </p:txBody>
      </p:sp>
    </p:spTree>
    <p:extLst>
      <p:ext uri="{BB962C8B-B14F-4D97-AF65-F5344CB8AC3E}">
        <p14:creationId xmlns:p14="http://schemas.microsoft.com/office/powerpoint/2010/main" val="128260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61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309-C0CF-4D6E-8529-69FCF6BE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0281"/>
          </a:xfrm>
        </p:spPr>
        <p:txBody>
          <a:bodyPr>
            <a:normAutofit/>
          </a:bodyPr>
          <a:lstStyle/>
          <a:p>
            <a:r>
              <a:rPr lang="en-GB" sz="2000" b="1" dirty="0"/>
              <a:t>4.1. Types of </a:t>
            </a:r>
            <a:r>
              <a:rPr lang="en-GB" sz="2000" b="1" dirty="0" err="1"/>
              <a:t>nonstationarity</a:t>
            </a:r>
            <a:endParaRPr lang="en-GB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F3C32-5B5D-4752-8756-91D6D7968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558"/>
            <a:ext cx="10291916" cy="278806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dirty="0">
                <a:latin typeface="+mj-lt"/>
              </a:rPr>
              <a:t>Usually, observed time series are nonstationary, and we transform them so we can use stationary models such as ARMA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dirty="0" err="1">
                <a:latin typeface="+mj-lt"/>
              </a:rPr>
              <a:t>Nonstationarity</a:t>
            </a:r>
            <a:r>
              <a:rPr lang="en-GB" dirty="0">
                <a:latin typeface="+mj-lt"/>
              </a:rPr>
              <a:t>: 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GB" dirty="0">
                <a:latin typeface="+mj-lt"/>
              </a:rPr>
              <a:t>In mean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GB" dirty="0">
                <a:latin typeface="+mj-lt"/>
              </a:rPr>
              <a:t>In variance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en-GB" dirty="0">
                <a:latin typeface="+mj-lt"/>
              </a:rPr>
              <a:t>Both </a:t>
            </a:r>
          </a:p>
          <a:p>
            <a:pPr marL="0" indent="0" algn="ctr">
              <a:lnSpc>
                <a:spcPct val="170000"/>
              </a:lnSpc>
              <a:buNone/>
            </a:pPr>
            <a:endParaRPr lang="en-GB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972A1A-C657-431D-9790-FB82BA899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639" y="1578002"/>
            <a:ext cx="7085161" cy="2643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A5388D-E01C-42D6-AD2A-D6373FF19F1E}"/>
              </a:ext>
            </a:extLst>
          </p:cNvPr>
          <p:cNvSpPr txBox="1"/>
          <p:nvPr/>
        </p:nvSpPr>
        <p:spPr>
          <a:xfrm>
            <a:off x="7492044" y="3677022"/>
            <a:ext cx="395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ww04.dat : US women unemployment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394AEB-6159-471F-855C-0A6BC51FD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839" y="4432695"/>
            <a:ext cx="4733961" cy="25046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D546BF-0E88-43AA-B816-AAE6EF829E40}"/>
              </a:ext>
            </a:extLst>
          </p:cNvPr>
          <p:cNvSpPr txBox="1"/>
          <p:nvPr/>
        </p:nvSpPr>
        <p:spPr>
          <a:xfrm>
            <a:off x="7884981" y="6326870"/>
            <a:ext cx="3421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ww06.dat : US tobacco production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2B82F-4471-4A2F-8A69-7C92864959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25" y="4251295"/>
            <a:ext cx="6396155" cy="27880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E6CFFE-B4AC-4547-938B-F47EDF6B3548}"/>
              </a:ext>
            </a:extLst>
          </p:cNvPr>
          <p:cNvSpPr txBox="1"/>
          <p:nvPr/>
        </p:nvSpPr>
        <p:spPr>
          <a:xfrm>
            <a:off x="3620278" y="6380909"/>
            <a:ext cx="2488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garch.tsm</a:t>
            </a:r>
            <a:r>
              <a:rPr lang="en-GB" dirty="0"/>
              <a:t> : stock returns</a:t>
            </a:r>
          </a:p>
        </p:txBody>
      </p:sp>
    </p:spTree>
    <p:extLst>
      <p:ext uri="{BB962C8B-B14F-4D97-AF65-F5344CB8AC3E}">
        <p14:creationId xmlns:p14="http://schemas.microsoft.com/office/powerpoint/2010/main" val="345230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309-C0CF-4D6E-8529-69FCF6BE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4" y="365125"/>
            <a:ext cx="10515600" cy="490281"/>
          </a:xfrm>
        </p:spPr>
        <p:txBody>
          <a:bodyPr>
            <a:normAutofit/>
          </a:bodyPr>
          <a:lstStyle/>
          <a:p>
            <a:r>
              <a:rPr lang="en-GB" sz="2000" b="1" dirty="0"/>
              <a:t>4.1.1. Deterministic trends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4" y="1069725"/>
                <a:ext cx="4853449" cy="2442086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sz="1200" dirty="0">
                    <a:latin typeface="+mj-lt"/>
                  </a:rPr>
                  <a:t>Deterministic function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GB" sz="1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sz="1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GB" sz="1200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endParaRPr lang="en-GB" sz="1200" b="1" dirty="0">
                  <a:latin typeface="+mj-lt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sz="1200" dirty="0">
                    <a:latin typeface="+mj-lt"/>
                  </a:rPr>
                  <a:t>Such as linear, quadratic, polynomial…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𝑏𝑡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+… +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200" b="0" dirty="0">
                  <a:latin typeface="+mj-lt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sz="1200" dirty="0">
                    <a:latin typeface="+mj-lt"/>
                  </a:rPr>
                  <a:t>Trend fitting is usually not advisable in time series (autocorrelation…)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sz="1200" dirty="0">
                    <a:latin typeface="+mj-lt"/>
                  </a:rPr>
                  <a:t>but possible and sometimes useful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sz="1200" dirty="0">
                    <a:latin typeface="+mj-lt"/>
                  </a:rPr>
                  <a:t>Let’s try with series </a:t>
                </a:r>
                <a:r>
                  <a:rPr lang="en-GB" sz="1200" b="1" dirty="0">
                    <a:latin typeface="+mj-lt"/>
                  </a:rPr>
                  <a:t>ww04</a:t>
                </a:r>
                <a:r>
                  <a:rPr lang="en-GB" sz="1200" dirty="0">
                    <a:latin typeface="+mj-lt"/>
                  </a:rPr>
                  <a:t>, women unemployment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4" y="1069725"/>
                <a:ext cx="4853449" cy="2442086"/>
              </a:xfrm>
              <a:blipFill>
                <a:blip r:embed="rId2"/>
                <a:stretch>
                  <a:fillRect l="-1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E161F8C-DE75-4CB2-8E11-197692331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431" y="3346190"/>
            <a:ext cx="6661355" cy="26463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ED57F3-B4D4-437B-ACF1-0EE896480C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94" y="3642210"/>
            <a:ext cx="5139159" cy="26463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6235D1-884D-40CD-BB73-FDB1199FE9F1}"/>
              </a:ext>
            </a:extLst>
          </p:cNvPr>
          <p:cNvSpPr txBox="1"/>
          <p:nvPr/>
        </p:nvSpPr>
        <p:spPr>
          <a:xfrm>
            <a:off x="3997289" y="5292386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Cubic fit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D9EAF1-E5B3-47D2-85E6-AD2CA8BBD1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1431" y="699795"/>
            <a:ext cx="6661355" cy="26463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90B56C3-B144-41B0-86E7-786D4D656587}"/>
              </a:ext>
            </a:extLst>
          </p:cNvPr>
          <p:cNvSpPr txBox="1"/>
          <p:nvPr/>
        </p:nvSpPr>
        <p:spPr>
          <a:xfrm>
            <a:off x="10464264" y="2393206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Linear fit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EB32A8-696E-4317-98A2-33F935852005}"/>
              </a:ext>
            </a:extLst>
          </p:cNvPr>
          <p:cNvSpPr txBox="1"/>
          <p:nvPr/>
        </p:nvSpPr>
        <p:spPr>
          <a:xfrm>
            <a:off x="10144596" y="5295142"/>
            <a:ext cx="1412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Quadratic fit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9204B0-8577-45FD-89CE-00D97871D9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839" y="1387337"/>
            <a:ext cx="5139158" cy="20416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67A6B6-4D38-4033-A686-A88F96BEC1BD}"/>
              </a:ext>
            </a:extLst>
          </p:cNvPr>
          <p:cNvSpPr txBox="1"/>
          <p:nvPr/>
        </p:nvSpPr>
        <p:spPr>
          <a:xfrm>
            <a:off x="3910428" y="2751896"/>
            <a:ext cx="11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Quintic</a:t>
            </a:r>
            <a:r>
              <a:rPr lang="en-GB" dirty="0"/>
              <a:t> fit</a:t>
            </a:r>
          </a:p>
        </p:txBody>
      </p:sp>
    </p:spTree>
    <p:extLst>
      <p:ext uri="{BB962C8B-B14F-4D97-AF65-F5344CB8AC3E}">
        <p14:creationId xmlns:p14="http://schemas.microsoft.com/office/powerpoint/2010/main" val="81608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1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309-C0CF-4D6E-8529-69FCF6BE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65035" cy="490281"/>
          </a:xfrm>
        </p:spPr>
        <p:txBody>
          <a:bodyPr>
            <a:normAutofit/>
          </a:bodyPr>
          <a:lstStyle/>
          <a:p>
            <a:r>
              <a:rPr lang="en-GB" sz="2000" b="1" dirty="0"/>
              <a:t>4.1.2. Stochastic trends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262806"/>
                <a:ext cx="6821556" cy="1697178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sz="3600" dirty="0">
                    <a:latin typeface="+mj-lt"/>
                  </a:rPr>
                  <a:t>Some time series become stationary after differencing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sz="3600" dirty="0">
                    <a:latin typeface="+mj-lt"/>
                  </a:rPr>
                  <a:t>Differencing operator:		</a:t>
                </a:r>
                <a14:m>
                  <m:oMath xmlns:m="http://schemas.openxmlformats.org/officeDocument/2006/math">
                    <m:r>
                      <a:rPr lang="en-GB" sz="3600" b="1" i="0" smtClean="0">
                        <a:latin typeface="Cambria Math" panose="02040503050406030204" pitchFamily="18" charset="0"/>
                      </a:rPr>
                      <m:t>𝛁</m:t>
                    </m:r>
                    <m:r>
                      <a:rPr lang="en-GB" sz="36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3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</m:oMath>
                </a14:m>
                <a:r>
                  <a:rPr lang="en-GB" sz="3600" b="1" dirty="0">
                    <a:latin typeface="+mj-lt"/>
                  </a:rPr>
                  <a:t>	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sz="3600" dirty="0">
                    <a:latin typeface="+mj-lt"/>
                  </a:rPr>
                  <a:t>If we difference </a:t>
                </a:r>
                <a:r>
                  <a:rPr lang="en-GB" sz="3600" i="1" dirty="0">
                    <a:latin typeface="+mj-lt"/>
                  </a:rPr>
                  <a:t>d</a:t>
                </a:r>
                <a:r>
                  <a:rPr lang="en-GB" sz="3600" dirty="0">
                    <a:latin typeface="+mj-lt"/>
                  </a:rPr>
                  <a:t> times we have</a:t>
                </a:r>
                <a:r>
                  <a:rPr lang="en-GB" sz="3600" b="1" dirty="0">
                    <a:latin typeface="+mj-lt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1">
                            <a:latin typeface="Cambria Math" panose="02040503050406030204" pitchFamily="18" charset="0"/>
                          </a:rPr>
                          <m:t>𝛁</m:t>
                        </m:r>
                      </m:e>
                      <m:sup>
                        <m:r>
                          <a:rPr lang="en-GB" sz="36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sup>
                    </m:sSup>
                    <m:r>
                      <a:rPr lang="en-GB" sz="36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6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sz="36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3600" b="1" i="1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</m:d>
                      </m:e>
                      <m:sup>
                        <m:r>
                          <a:rPr lang="en-GB" sz="36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sup>
                    </m:sSup>
                  </m:oMath>
                </a14:m>
                <a:r>
                  <a:rPr lang="en-GB" b="1" dirty="0">
                    <a:latin typeface="+mj-lt"/>
                  </a:rPr>
                  <a:t>	</a:t>
                </a:r>
                <a:endParaRPr lang="en-GB" dirty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262806"/>
                <a:ext cx="6821556" cy="1697178"/>
              </a:xfrm>
              <a:blipFill>
                <a:blip r:embed="rId2"/>
                <a:stretch>
                  <a:fillRect l="-983" b="-5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3431DE2-4509-4868-81D0-D6C8233CCEF3}"/>
                  </a:ext>
                </a:extLst>
              </p:cNvPr>
              <p:cNvSpPr txBox="1"/>
              <p:nvPr/>
            </p:nvSpPr>
            <p:spPr>
              <a:xfrm>
                <a:off x="7833130" y="2364081"/>
                <a:ext cx="3842783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GB" sz="2000" b="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GB" sz="2000" b="0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sz="20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</m:e>
                      <m:sup>
                        <m:r>
                          <a:rPr lang="en-GB" sz="2000" b="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GB" sz="2000" dirty="0">
                    <a:solidFill>
                      <a:schemeClr val="accent5">
                        <a:lumMod val="75000"/>
                      </a:schemeClr>
                    </a:solidFill>
                  </a:rPr>
                  <a:t> equivalent notation</a:t>
                </a:r>
                <a:endParaRPr lang="en-GB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3431DE2-4509-4868-81D0-D6C8233CC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130" y="2364081"/>
                <a:ext cx="3842783" cy="405624"/>
              </a:xfrm>
              <a:prstGeom prst="rect">
                <a:avLst/>
              </a:prstGeom>
              <a:blipFill>
                <a:blip r:embed="rId3"/>
                <a:stretch>
                  <a:fillRect t="-7576" r="-794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3A22BC1-6909-40CA-91EF-61D0D0AA3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30959"/>
              </p:ext>
            </p:extLst>
          </p:nvPr>
        </p:nvGraphicFramePr>
        <p:xfrm>
          <a:off x="4932218" y="3223490"/>
          <a:ext cx="1405826" cy="3491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133">
                  <a:extLst>
                    <a:ext uri="{9D8B030D-6E8A-4147-A177-3AD203B41FA5}">
                      <a16:colId xmlns:a16="http://schemas.microsoft.com/office/drawing/2014/main" val="1344400726"/>
                    </a:ext>
                  </a:extLst>
                </a:gridCol>
                <a:gridCol w="696693">
                  <a:extLst>
                    <a:ext uri="{9D8B030D-6E8A-4147-A177-3AD203B41FA5}">
                      <a16:colId xmlns:a16="http://schemas.microsoft.com/office/drawing/2014/main" val="3015798226"/>
                    </a:ext>
                  </a:extLst>
                </a:gridCol>
              </a:tblGrid>
              <a:tr h="1844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err="1">
                          <a:effectLst/>
                        </a:rPr>
                        <a:t>Z_t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err="1">
                          <a:effectLst/>
                        </a:rPr>
                        <a:t>Z_t</a:t>
                      </a:r>
                      <a:r>
                        <a:rPr lang="en-GB" sz="1200" u="none" strike="noStrike" dirty="0">
                          <a:effectLst/>
                        </a:rPr>
                        <a:t> - Z_t-1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7982022"/>
                  </a:ext>
                </a:extLst>
              </a:tr>
              <a:tr h="169864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7899810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8264656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23097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3178006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450725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3079418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5451662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0286011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7617734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5389556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8685043"/>
                  </a:ext>
                </a:extLst>
              </a:tr>
              <a:tr h="27214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07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76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309-C0CF-4D6E-8529-69FCF6BE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65035" cy="490281"/>
          </a:xfrm>
        </p:spPr>
        <p:txBody>
          <a:bodyPr>
            <a:normAutofit/>
          </a:bodyPr>
          <a:lstStyle/>
          <a:p>
            <a:r>
              <a:rPr lang="en-GB" sz="2000" b="1" dirty="0"/>
              <a:t>4.1.2. Stochastic trends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9225"/>
                <a:ext cx="6821556" cy="1506899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GB" sz="2000" dirty="0">
                    <a:latin typeface="+mj-lt"/>
                  </a:rPr>
                  <a:t>Some time series become stationary after differencing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GB" sz="2000" dirty="0">
                    <a:latin typeface="+mj-lt"/>
                  </a:rPr>
                  <a:t>Differencing operator:		</a:t>
                </a:r>
                <a14:m>
                  <m:oMath xmlns:m="http://schemas.openxmlformats.org/officeDocument/2006/math">
                    <m:r>
                      <a:rPr lang="en-GB" sz="2000" b="1" smtClean="0">
                        <a:latin typeface="Cambria Math" panose="02040503050406030204" pitchFamily="18" charset="0"/>
                      </a:rPr>
                      <m:t>𝛁</m:t>
                    </m:r>
                    <m:r>
                      <a:rPr lang="en-GB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1" dirty="0">
                    <a:latin typeface="+mj-lt"/>
                  </a:rPr>
                  <a:t>	</a:t>
                </a:r>
                <a:r>
                  <a:rPr lang="en-GB" b="1" dirty="0">
                    <a:latin typeface="+mj-lt"/>
                  </a:rPr>
                  <a:t>	</a:t>
                </a:r>
                <a:endParaRPr lang="en-GB" dirty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9225"/>
                <a:ext cx="6821556" cy="1506899"/>
              </a:xfrm>
              <a:blipFill>
                <a:blip r:embed="rId2"/>
                <a:stretch>
                  <a:fillRect l="-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B537355-D0E2-4E0A-AED4-0879EE539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28" y="2766698"/>
            <a:ext cx="5165034" cy="34010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09A6B5-D7AD-43B4-8D0B-9D2D928C68E8}"/>
              </a:ext>
            </a:extLst>
          </p:cNvPr>
          <p:cNvSpPr txBox="1"/>
          <p:nvPr/>
        </p:nvSpPr>
        <p:spPr>
          <a:xfrm>
            <a:off x="1306397" y="5595194"/>
            <a:ext cx="395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ww04.dat : US women unemployment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34AEB6-D2A2-49F2-8A8F-ED038131EB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4330" y="2623454"/>
            <a:ext cx="6095999" cy="36905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50AFFC-15A2-4C9A-AFC6-9B31190B02FE}"/>
              </a:ext>
            </a:extLst>
          </p:cNvPr>
          <p:cNvSpPr txBox="1"/>
          <p:nvPr/>
        </p:nvSpPr>
        <p:spPr>
          <a:xfrm>
            <a:off x="6958870" y="5595194"/>
            <a:ext cx="456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ww04.dat : US women unemployment change </a:t>
            </a:r>
          </a:p>
        </p:txBody>
      </p:sp>
    </p:spTree>
    <p:extLst>
      <p:ext uri="{BB962C8B-B14F-4D97-AF65-F5344CB8AC3E}">
        <p14:creationId xmlns:p14="http://schemas.microsoft.com/office/powerpoint/2010/main" val="292752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309-C0CF-4D6E-8529-69FCF6BE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65035" cy="490281"/>
          </a:xfrm>
        </p:spPr>
        <p:txBody>
          <a:bodyPr>
            <a:normAutofit/>
          </a:bodyPr>
          <a:lstStyle/>
          <a:p>
            <a:r>
              <a:rPr lang="en-GB" sz="2000" b="1" dirty="0"/>
              <a:t>4.1.2. Stochastic trends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474839"/>
                <a:ext cx="11088757" cy="527992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Some time series become stationary after differencing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Differencing operator:		</a:t>
                </a:r>
                <a14:m>
                  <m:oMath xmlns:m="http://schemas.openxmlformats.org/officeDocument/2006/math">
                    <m:r>
                      <a:rPr lang="en-GB" b="1" i="0" smtClean="0">
                        <a:latin typeface="Cambria Math" panose="02040503050406030204" pitchFamily="18" charset="0"/>
                      </a:rPr>
                      <m:t>𝛁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</m:oMath>
                </a14:m>
                <a:r>
                  <a:rPr lang="en-GB" b="1" dirty="0">
                    <a:latin typeface="+mj-lt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b="0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 equivalent notation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And then, we can use ARMA models, if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If 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1">
                        <a:latin typeface="Cambria Math" panose="02040503050406030204" pitchFamily="18" charset="0"/>
                      </a:rPr>
                      <m:t>∇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stationary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ARMA</m:t>
                    </m:r>
                  </m:oMath>
                </a14:m>
                <a:endParaRPr lang="en-GB" dirty="0">
                  <a:latin typeface="+mj-lt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i.e., 	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b="0" dirty="0">
                  <a:latin typeface="+mj-lt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where 	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+mj-lt"/>
                  </a:rPr>
                  <a:t>  is an AR operator with a unit root (so, nonstationary)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			</a:t>
                </a:r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where is the unit root?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			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=1 ⇒</m:t>
                    </m:r>
                    <m:r>
                      <a:rPr lang="en-GB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</m:t>
                    </m:r>
                  </m:oMath>
                </a14:m>
                <a:endParaRPr lang="en-GB" dirty="0">
                  <a:latin typeface="+mj-lt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In models such as this, levels change stochastically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474839"/>
                <a:ext cx="11088757" cy="5279922"/>
              </a:xfrm>
              <a:blipFill>
                <a:blip r:embed="rId2"/>
                <a:stretch>
                  <a:fillRect l="-549" b="-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72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1621" y="467674"/>
                <a:ext cx="11088757" cy="590662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 models such as this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b="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levels change stochastically.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Simplest example: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RANDOM WALK</a:t>
                </a:r>
              </a:p>
              <a:p>
                <a:pPr marL="0" indent="0" algn="ctr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or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RANDOM WALK WITH DRIFT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 algn="ctr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or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1621" y="467674"/>
                <a:ext cx="11088757" cy="5906622"/>
              </a:xfrm>
              <a:blipFill>
                <a:blip r:embed="rId2"/>
                <a:stretch>
                  <a:fillRect l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1621" y="467674"/>
                <a:ext cx="11282570" cy="590662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If we understand well the relationships among </a:t>
                </a:r>
                <a:r>
                  <a:rPr lang="en-GB" b="1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WN</a:t>
                </a:r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</a:t>
                </a:r>
                <a:r>
                  <a:rPr lang="en-GB" b="1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RW</a:t>
                </a:r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and </a:t>
                </a:r>
                <a:r>
                  <a:rPr lang="en-GB" b="1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AR(1)</a:t>
                </a:r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</a:t>
                </a:r>
                <a:r>
                  <a:rPr lang="en-GB" b="1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</a:t>
                </a:r>
                <a:r>
                  <a:rPr lang="en-GB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then we understand 90% of </a:t>
                </a:r>
                <a:r>
                  <a:rPr lang="en-GB" i="1" dirty="0">
                    <a:solidFill>
                      <a:schemeClr val="accent5">
                        <a:lumMod val="7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Time Series 101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1</a:t>
                </a:r>
                <a:r>
                  <a:rPr lang="en-GB" b="1" baseline="30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st</a:t>
                </a: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: 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=1</m:t>
                    </m:r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is a RW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b="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Then, the </a:t>
                </a:r>
                <a:r>
                  <a:rPr lang="en-GB" i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differences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are a </a:t>
                </a: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WN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: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 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     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</m:t>
                    </m:r>
                  </m:oMath>
                </a14:m>
                <a:r>
                  <a:rPr lang="en-GB" dirty="0">
                    <a:cs typeface="Calibri Light" panose="020F03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     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 </m:t>
                    </m:r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…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2</a:t>
                </a:r>
                <a:r>
                  <a:rPr lang="en-GB" b="1" baseline="30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nd</a:t>
                </a: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: 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and so, the </a:t>
                </a:r>
                <a:r>
                  <a:rPr lang="en-GB" i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integration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is a </a:t>
                </a: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RW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: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</m:t>
                    </m:r>
                    <m:r>
                      <a:rPr lang="en-GB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       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</m:t>
                    </m:r>
                  </m:oMath>
                </a14:m>
                <a:r>
                  <a:rPr lang="en-GB" dirty="0">
                    <a:cs typeface="Calibri Light" panose="020F030202020403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  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  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3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    </m:t>
                    </m:r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  <m:r>
                      <a:rPr lang="en-GB" b="0" i="1" dirty="0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𝑖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=1</m:t>
                        </m:r>
                      </m:sub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GB" b="0" i="1" dirty="0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dirty="0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dirty="0" smtClean="0">
                                <a:latin typeface="Cambria Math" panose="02040503050406030204" pitchFamily="18" charset="0"/>
                                <a:cs typeface="Calibri Light" panose="020F0302020204030204" pitchFamily="34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…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3</a:t>
                </a:r>
                <a:r>
                  <a:rPr lang="en-GB" b="1" baseline="30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rd</a:t>
                </a: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: 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If we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𝜙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Light" panose="020F0302020204030204" pitchFamily="34" charset="0"/>
                      </a:rPr>
                      <m:t>→1</m:t>
                    </m:r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an </a:t>
                </a: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AR(1) 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becomes a </a:t>
                </a:r>
                <a:r>
                  <a:rPr lang="en-GB" b="1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RW</a:t>
                </a:r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GB" b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GB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1621" y="467674"/>
                <a:ext cx="11282570" cy="5906622"/>
              </a:xfrm>
              <a:blipFill>
                <a:blip r:embed="rId2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61E7302E-C388-451A-81EF-6871DD20BBB2}"/>
              </a:ext>
            </a:extLst>
          </p:cNvPr>
          <p:cNvSpPr/>
          <p:nvPr/>
        </p:nvSpPr>
        <p:spPr>
          <a:xfrm>
            <a:off x="6294783" y="5552661"/>
            <a:ext cx="2332382" cy="490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E82B8C-3226-407D-BAED-841085029937}"/>
              </a:ext>
            </a:extLst>
          </p:cNvPr>
          <p:cNvSpPr/>
          <p:nvPr/>
        </p:nvSpPr>
        <p:spPr>
          <a:xfrm>
            <a:off x="8998224" y="5552661"/>
            <a:ext cx="1987827" cy="490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1BADFC-D101-449F-8B2C-D0CB9000FF40}"/>
              </a:ext>
            </a:extLst>
          </p:cNvPr>
          <p:cNvSpPr/>
          <p:nvPr/>
        </p:nvSpPr>
        <p:spPr>
          <a:xfrm>
            <a:off x="4200939" y="1921565"/>
            <a:ext cx="2332382" cy="490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5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B309-C0CF-4D6E-8529-69FCF6BE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65035" cy="490281"/>
          </a:xfrm>
        </p:spPr>
        <p:txBody>
          <a:bodyPr>
            <a:normAutofit/>
          </a:bodyPr>
          <a:lstStyle/>
          <a:p>
            <a:r>
              <a:rPr lang="en-GB" sz="2000" b="1" dirty="0"/>
              <a:t>4.2. ARIMA models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55406"/>
                <a:ext cx="10134600" cy="257359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u="sng" dirty="0">
                    <a:latin typeface="+mj-lt"/>
                  </a:rPr>
                  <a:t>Important definition: </a:t>
                </a:r>
                <a:r>
                  <a:rPr lang="en-GB" dirty="0">
                    <a:latin typeface="+mj-lt"/>
                  </a:rPr>
                  <a:t>We say the process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b="1" dirty="0">
                    <a:latin typeface="+mj-lt"/>
                  </a:rPr>
                  <a:t> </a:t>
                </a:r>
                <a:r>
                  <a:rPr lang="en-GB" dirty="0">
                    <a:latin typeface="+mj-lt"/>
                  </a:rPr>
                  <a:t>follows an ARIMA(</a:t>
                </a:r>
                <a:r>
                  <a:rPr lang="en-GB" i="1" dirty="0" err="1">
                    <a:latin typeface="+mj-lt"/>
                  </a:rPr>
                  <a:t>p</a:t>
                </a:r>
                <a:r>
                  <a:rPr lang="en-GB" dirty="0" err="1">
                    <a:latin typeface="+mj-lt"/>
                  </a:rPr>
                  <a:t>,</a:t>
                </a:r>
                <a:r>
                  <a:rPr lang="en-GB" i="1" dirty="0" err="1">
                    <a:latin typeface="+mj-lt"/>
                  </a:rPr>
                  <a:t>d</a:t>
                </a:r>
                <a:r>
                  <a:rPr lang="en-GB" dirty="0" err="1">
                    <a:latin typeface="+mj-lt"/>
                  </a:rPr>
                  <a:t>,</a:t>
                </a:r>
                <a:r>
                  <a:rPr lang="en-GB" i="1" dirty="0" err="1">
                    <a:latin typeface="+mj-lt"/>
                  </a:rPr>
                  <a:t>q</a:t>
                </a:r>
                <a:r>
                  <a:rPr lang="en-GB" dirty="0">
                    <a:latin typeface="+mj-lt"/>
                  </a:rPr>
                  <a:t>)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>
                            <a:latin typeface="Cambria Math" panose="02040503050406030204" pitchFamily="18" charset="0"/>
                          </a:rPr>
                          <m:t>𝛁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𝒅</m:t>
                        </m:r>
                      </m:sup>
                    </m:sSup>
                    <m:sSub>
                      <m:sSub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dirty="0">
                    <a:latin typeface="+mj-lt"/>
                  </a:rPr>
                  <a:t> follows a stationary (causal) and invertible ARIMA(</a:t>
                </a:r>
                <a:r>
                  <a:rPr lang="en-GB" i="1" dirty="0" err="1">
                    <a:latin typeface="+mj-lt"/>
                  </a:rPr>
                  <a:t>p</a:t>
                </a:r>
                <a:r>
                  <a:rPr lang="en-GB" dirty="0" err="1">
                    <a:latin typeface="+mj-lt"/>
                  </a:rPr>
                  <a:t>,</a:t>
                </a:r>
                <a:r>
                  <a:rPr lang="en-GB" i="1" dirty="0" err="1">
                    <a:latin typeface="+mj-lt"/>
                  </a:rPr>
                  <a:t>q</a:t>
                </a:r>
                <a:r>
                  <a:rPr lang="en-GB" dirty="0">
                    <a:latin typeface="+mj-lt"/>
                  </a:rPr>
                  <a:t>), i.e., if the following differences equation holds:</a:t>
                </a:r>
              </a:p>
              <a:p>
                <a:pPr marL="0" indent="0" algn="ctr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𝝓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𝛁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sup>
                      </m:sSup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GB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𝜽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GB" b="1" dirty="0">
                  <a:latin typeface="Calibri" panose="020F0502020204030204" pitchFamily="34" charset="0"/>
                </a:endParaRP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GB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+mj-lt"/>
                  </a:rPr>
                  <a:t> is the drift, if it exists, all roots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GB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+mj-lt"/>
                  </a:rPr>
                  <a:t> are outside of the unit circle,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GB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+mj-lt"/>
                  </a:rPr>
                  <a:t> have no common roots. </a:t>
                </a:r>
                <a:endParaRPr lang="en-GB" dirty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6F3C32-5B5D-4752-8756-91D6D796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55406"/>
                <a:ext cx="10134600" cy="2573594"/>
              </a:xfrm>
              <a:blipFill>
                <a:blip r:embed="rId2"/>
                <a:stretch>
                  <a:fillRect l="-662" b="-3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ABAE836-AFAE-4976-A1C8-DF14C869ACDB}"/>
                  </a:ext>
                </a:extLst>
              </p:cNvPr>
              <p:cNvSpPr txBox="1"/>
              <p:nvPr/>
            </p:nvSpPr>
            <p:spPr>
              <a:xfrm>
                <a:off x="838200" y="3627120"/>
                <a:ext cx="1022604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These conditions guaranty: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is stationary (causal)</a:t>
                </a:r>
                <a:r>
                  <a:rPr lang="en-GB" sz="2000" b="1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is invertible (</a:t>
                </a:r>
                <a:r>
                  <a:rPr lang="en-GB" sz="20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overdifferencing</a:t>
                </a:r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makes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noninvertible) </a:t>
                </a:r>
              </a:p>
              <a:p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And so the degrees </a:t>
                </a:r>
                <a:r>
                  <a:rPr lang="en-GB" sz="2000" i="1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p</a:t>
                </a:r>
                <a:r>
                  <a:rPr lang="en-GB" sz="20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</a:t>
                </a:r>
                <a:r>
                  <a:rPr lang="en-GB" sz="2000" i="1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d</a:t>
                </a:r>
                <a:r>
                  <a:rPr lang="en-GB" sz="200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</a:t>
                </a:r>
                <a:r>
                  <a:rPr lang="en-GB" sz="2000" i="1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q</a:t>
                </a:r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are univocally determined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ABAE836-AFAE-4976-A1C8-DF14C869A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27120"/>
                <a:ext cx="10226040" cy="1323439"/>
              </a:xfrm>
              <a:prstGeom prst="rect">
                <a:avLst/>
              </a:prstGeom>
              <a:blipFill>
                <a:blip r:embed="rId3"/>
                <a:stretch>
                  <a:fillRect l="-656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A4D3D477-28D4-4DB1-9479-E313B0609E90}"/>
              </a:ext>
            </a:extLst>
          </p:cNvPr>
          <p:cNvSpPr/>
          <p:nvPr/>
        </p:nvSpPr>
        <p:spPr>
          <a:xfrm>
            <a:off x="4358640" y="1920240"/>
            <a:ext cx="3078480" cy="487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24065A-B874-4FB3-84D7-70E40DD35A35}"/>
                  </a:ext>
                </a:extLst>
              </p:cNvPr>
              <p:cNvSpPr txBox="1"/>
              <p:nvPr/>
            </p:nvSpPr>
            <p:spPr>
              <a:xfrm>
                <a:off x="795020" y="5021679"/>
                <a:ext cx="10226040" cy="168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If there is a drift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it is the expected change in levels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and the mean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𝜇</m:t>
                    </m:r>
                  </m:oMath>
                </a14:m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of the differenced process 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Calibri Light" panose="020F0302020204030204" pitchFamily="34" charset="0"/>
                        </a:rPr>
                        <m:t>𝜇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Calibri Light" panose="020F030202020403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  <m:t>−…−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r>
                  <a:rPr lang="en-GB" sz="2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𝜃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0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𝜇</m:t>
                    </m:r>
                  </m:oMath>
                </a14:m>
                <a:r>
                  <a:rPr lang="en-GB" sz="2000" dirty="0">
                    <a:cs typeface="Calibri Light" panose="020F0302020204030204" pitchFamily="34" charset="0"/>
                  </a:rPr>
                  <a:t> ∙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𝜙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e>
                    </m:d>
                  </m:oMath>
                </a14:m>
                <a:endParaRPr lang="en-GB" sz="2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24065A-B874-4FB3-84D7-70E40DD35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20" y="5021679"/>
                <a:ext cx="10226040" cy="1682255"/>
              </a:xfrm>
              <a:prstGeom prst="rect">
                <a:avLst/>
              </a:prstGeom>
              <a:blipFill>
                <a:blip r:embed="rId4"/>
                <a:stretch>
                  <a:fillRect l="-596" t="-2174" b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A2415AF-AB33-4ED1-B2F3-EF84B75B2997}"/>
                  </a:ext>
                </a:extLst>
              </p:cNvPr>
              <p:cNvSpPr txBox="1"/>
              <p:nvPr/>
            </p:nvSpPr>
            <p:spPr>
              <a:xfrm>
                <a:off x="9337040" y="5622361"/>
                <a:ext cx="2225096" cy="7604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chemeClr val="accent1"/>
                    </a:solidFill>
                  </a:rPr>
                  <a:t>Try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for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=3+</m:t>
                    </m:r>
                    <m:f>
                      <m:f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A2415AF-AB33-4ED1-B2F3-EF84B75B2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7040" y="5622361"/>
                <a:ext cx="2225096" cy="760465"/>
              </a:xfrm>
              <a:prstGeom prst="rect">
                <a:avLst/>
              </a:prstGeom>
              <a:blipFill>
                <a:blip r:embed="rId5"/>
                <a:stretch>
                  <a:fillRect l="-2466" t="-4000" b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63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0" grpId="0" animBg="1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1092</Words>
  <Application>Microsoft Office PowerPoint</Application>
  <PresentationFormat>Widescreen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4. Nonstationary Processes</vt:lpstr>
      <vt:lpstr>4.1. Types of nonstationarity</vt:lpstr>
      <vt:lpstr>4.1.1. Deterministic trends</vt:lpstr>
      <vt:lpstr>4.1.2. Stochastic trends</vt:lpstr>
      <vt:lpstr>4.1.2. Stochastic trends</vt:lpstr>
      <vt:lpstr>4.1.2. Stochastic trends</vt:lpstr>
      <vt:lpstr>PowerPoint Presentation</vt:lpstr>
      <vt:lpstr>PowerPoint Presentation</vt:lpstr>
      <vt:lpstr>4.2. ARIMA models</vt:lpstr>
      <vt:lpstr>PowerPoint Presentation</vt:lpstr>
      <vt:lpstr>PowerPoint Presentation</vt:lpstr>
      <vt:lpstr>PowerPoint Presentation</vt:lpstr>
      <vt:lpstr>PowerPoint Presentation</vt:lpstr>
      <vt:lpstr>4.3. Nonstationarity in the variance (or variability)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Nonstationary Processes</dc:title>
  <dc:creator>Nuno Crato</dc:creator>
  <cp:lastModifiedBy>Nuno Crato</cp:lastModifiedBy>
  <cp:revision>49</cp:revision>
  <dcterms:created xsi:type="dcterms:W3CDTF">2020-03-14T12:17:09Z</dcterms:created>
  <dcterms:modified xsi:type="dcterms:W3CDTF">2020-03-25T21:57:40Z</dcterms:modified>
</cp:coreProperties>
</file>